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Animation="1" showNarration="1" loop="0"/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presProps" Target="presProps.xml"/><Relationship Id="rId22" Type="http://schemas.openxmlformats.org/officeDocument/2006/relationships/tableStyles" Target="tableStyles.xml"/><Relationship Id="rId23" Type="http://schemas.openxmlformats.org/officeDocument/2006/relationships/theme" Target="theme/theme1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defRPr sz="4000" b="1"/>
      </a:lvl1pPr>
    </p:titleStyle>
    <p:bodyStyle>
      <a:lvl1pPr marL="285750" indent="-285750">
        <a:defRPr sz="1600"/>
      </a:lvl1pPr>
    </p:bodyStyle>
    <p:otherStyle>
      <a:defRPr sz="1800"/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AccentBar"/>
          <p:cNvSpPr/>
          <p:nvPr/>
        </p:nvSpPr>
        <p:spPr>
          <a:xfrm>
            <a:off x="0" y="4750000"/>
            <a:ext cx="12192000" cy="9144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38200" y="2000000"/>
            <a:ext cx="105156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b">
            <a:normAutofit/>
          </a:bodyPr>
          <a:lstStyle/>
          <a:p>
            <a:pPr/>
            <a:r>
              <a:rPr lang="en-US" sz="5400" dirty="0" b="1">
                <a:solidFill>
                  <a:srgbClr val="FFFFFF"/>
                </a:solidFill>
              </a:rPr>
              <a:t>Pasak</a:t>
            </a:r>
          </a:p>
        </p:txBody>
      </p:sp>
      <p:sp>
        <p:nvSpPr>
          <p:cNvPr id="5" name="Subtitle"/>
          <p:cNvSpPr txBox="1"/>
          <p:nvPr/>
        </p:nvSpPr>
        <p:spPr>
          <a:xfrm>
            <a:off x="838200" y="3350000"/>
            <a:ext cx="10515600" cy="11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2400" dirty="0">
                <a:solidFill>
                  <a:srgbClr val="22D3EE"/>
                </a:solidFill>
              </a:rPr>
              <a:t>Bulwark — WAF &amp; Threat Engine Headless untuk Laravel</a:t>
            </a:r>
          </a:p>
        </p:txBody>
      </p:sp>
      <p:sp>
        <p:nvSpPr>
          <p:cNvPr id="6" name="Footer"/>
          <p:cNvSpPr txBox="1"/>
          <p:nvPr/>
        </p:nvSpPr>
        <p:spPr>
          <a:xfrm>
            <a:off x="838200" y="5900000"/>
            <a:ext cx="105156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1400" dirty="0">
                <a:solidFill>
                  <a:srgbClr val="94A3B8"/>
                </a:solidFill>
              </a:rPr>
              <a:t>robyajo/pasak  ·  v1.0.6  ·  Lisensi MIT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Latar Belakang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Aplikasi web menghadapi serangan berkelanjutan: SQL Injection, XSS, RCE, webshell, dan brute force.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WAF komersial mahal, bergantung pihak ketiga, dan menempatkan data sensitif di luar kendali kita.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Serangan sering ditolak web server sebelum request sampai ke Laravel — tidak tercatat di aplikasi.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Dibutuhkan solusi self-hosted yang ringan, tanpa dependensi frontend, dan siap produksi.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Solusi: Bulwark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Paket Composer murni PHP (100% Pure PHP, Zero NPM, tanpa build step frontend).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Menggabungkan WAF self-hosted, threat detection engine, dan security auditing dalam satu paket.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Arsitektur headless: seluruh fitur diekspos lewat REST API JSON.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Sekali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composer require</a:t>
            </a:r>
            <a:r>
              <a:rPr lang="en-US" sz="1700" dirty="0">
                <a:solidFill>
                  <a:srgbClr val="1E293B"/>
                </a:solidFill>
              </a:rPr>
              <a:t>, langsung terhubung ke inti Laravel (standar Spatie).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Frontend-agnostic: Blade, Livewire, Inertia/React, Filament, hingga API murni.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Fitur Utama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Zero-Tolerance Threat Detection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Device-Level Quarantine (isolasi perangkat pada IP publik bersama)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Stepped Login Lockout (penalti bertingkat 1 menit – 24 jam)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Server Integrity &amp; Webshell Scanner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Streaming Access Log Scanner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Sistem Tiket Banding (appeal) mandiri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Headless REST API + Perintah Artisan CLI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Zero-Tolerance Threat Engine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Blokir instan pada percobaan pertama — tanpa menunggu ambang batas.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Signature wajib: null-byte upload, ekstensi ganda, path traversal, probe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.env</a:t>
            </a:r>
            <a:r>
              <a:rPr lang="en-US" sz="1700" dirty="0">
                <a:solidFill>
                  <a:srgbClr val="1E293B"/>
                </a:solidFill>
              </a:rPr>
              <a:t>/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.git</a:t>
            </a:r>
            <a:r>
              <a:rPr lang="en-US" sz="1700" dirty="0">
                <a:solidFill>
                  <a:srgbClr val="1E293B"/>
                </a:solidFill>
              </a:rPr>
              <a:t>/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.htaccess</a:t>
            </a:r>
            <a:r>
              <a:rPr lang="en-US" sz="1700" dirty="0">
                <a:solidFill>
                  <a:srgbClr val="1E293B"/>
                </a:solidFill>
              </a:rPr>
              <a:t>, SSTI canary.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Deteksi progresif: SQLi, XSS, LFI, command injection, dan Scanner User-Agent (ambang geser).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Regex kebal ReDoS — dilarang nested quantifier seperti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(a+)+</a:t>
            </a:r>
            <a:r>
              <a:rPr lang="en-US" sz="1700" dirty="0">
                <a:solidFill>
                  <a:srgbClr val="1E293B"/>
                </a:solidFill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Durasi blokir instan default 720 jam (30 hari), dapat dikonfigurasi.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Device-Level Quarantine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Masalah: satu IP publik dipakai banyak pengguna (kantor, Wi-Fi publik, NAT).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Solusi: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block_scope = device</a:t>
            </a:r>
            <a:r>
              <a:rPr lang="en-US" sz="1700" dirty="0">
                <a:solidFill>
                  <a:srgbClr val="1E293B"/>
                </a:solidFill>
              </a:rPr>
              <a:t> memakai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device_id</a:t>
            </a:r>
            <a:r>
              <a:rPr lang="en-US" sz="1700" dirty="0">
                <a:solidFill>
                  <a:srgbClr val="1E293B"/>
                </a:solidFill>
              </a:rPr>
              <a:t> +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local_ip</a:t>
            </a:r>
            <a:r>
              <a:rPr lang="en-US" sz="1700" dirty="0">
                <a:solidFill>
                  <a:srgbClr val="1E293B"/>
                </a:solidFill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Perangkat penyerang diisolasi tanpa mengganggu pengguna sah di router yang sama.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Dukungan reverse proxy: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CF-Connecting-IP</a:t>
            </a:r>
            <a:r>
              <a:rPr lang="en-US" sz="1700" dirty="0">
                <a:solidFill>
                  <a:srgbClr val="1E293B"/>
                </a:solidFill>
              </a:rPr>
              <a:t>,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X-Real-IP</a:t>
            </a:r>
            <a:r>
              <a:rPr lang="en-US" sz="1700" dirty="0">
                <a:solidFill>
                  <a:srgbClr val="1E293B"/>
                </a:solidFill>
              </a:rPr>
              <a:t>,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X-Forwarded-For</a:t>
            </a:r>
            <a:r>
              <a:rPr lang="en-US" sz="1700" dirty="0">
                <a:solidFill>
                  <a:srgbClr val="1E293B"/>
                </a:solidFill>
              </a:rPr>
              <a:t> dengan proteksi anti-spoofing.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Stepped Login Lockout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Penalti eksponensial: 1 menit → 5 → 15 → 1 jam → 24 jam.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Efektif mencegah brute force dan credential stuffing.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Terhubung otomatis ke event inti Laravel: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Failed</a:t>
            </a:r>
            <a:r>
              <a:rPr lang="en-US" sz="1700" dirty="0">
                <a:solidFill>
                  <a:srgbClr val="1E293B"/>
                </a:solidFill>
              </a:rPr>
              <a:t> dan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Login</a:t>
            </a:r>
            <a:r>
              <a:rPr lang="en-US" sz="1700" dirty="0">
                <a:solidFill>
                  <a:srgbClr val="1E293B"/>
                </a:solidFill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Pencabutan blokir manual tersedia lewat CLI dan API admin.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Server Integrity &amp; Webshell Scanner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Baseline integritas SHA-256 untuk berkas inti (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app/</a:t>
            </a:r>
            <a:r>
              <a:rPr lang="en-US" sz="1700" dirty="0">
                <a:solidFill>
                  <a:srgbClr val="1E293B"/>
                </a:solidFill>
              </a:rPr>
              <a:t>,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config/</a:t>
            </a:r>
            <a:r>
              <a:rPr lang="en-US" sz="1700" dirty="0">
                <a:solidFill>
                  <a:srgbClr val="1E293B"/>
                </a:solidFill>
              </a:rPr>
              <a:t>,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routes/</a:t>
            </a:r>
            <a:r>
              <a:rPr lang="en-US" sz="1700" dirty="0">
                <a:solidFill>
                  <a:srgbClr val="1E293B"/>
                </a:solidFill>
              </a:rPr>
              <a:t>,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public/index.php</a:t>
            </a:r>
            <a:r>
              <a:rPr lang="en-US" sz="1700" dirty="0">
                <a:solidFill>
                  <a:srgbClr val="1E293B"/>
                </a:solidFill>
              </a:rPr>
              <a:t>).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Melaporkan berkas yang berubah, hilang, dan berkas baru yang mencurigakan.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Pemindai webshell di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public/</a:t>
            </a:r>
            <a:r>
              <a:rPr lang="en-US" sz="1700" dirty="0">
                <a:solidFill>
                  <a:srgbClr val="1E293B"/>
                </a:solidFill>
              </a:rPr>
              <a:t> &amp;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storage/</a:t>
            </a:r>
            <a:r>
              <a:rPr lang="en-US" sz="1700" dirty="0">
                <a:solidFill>
                  <a:srgbClr val="1E293B"/>
                </a:solidFill>
              </a:rPr>
              <a:t> (b374k, c99, r57, wso,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eval(base64_decode()).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Penghapusan aman: anti path-traversal, dibatasi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base_path()</a:t>
            </a:r>
            <a:r>
              <a:rPr lang="en-US" sz="1700" dirty="0">
                <a:solidFill>
                  <a:srgbClr val="1E293B"/>
                </a:solidFill>
              </a:rPr>
              <a:t>, berkas vital dilindungi.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Streaming Access Log Scanner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Membaca log Apache/Nginx baris-per-baris via generator — konsumsi RAM stabil di bawah 15 MB.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Menangkap penyerang yang ditolak web server sebelum request mencapai PHP.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Auto-block IP langsung dari log mentah.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Dijadwalkan harian (cron) melalui Laravel Scheduler.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Appeal Tickets &amp; Session Tracking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Endpoint publik untuk mengajukan banding buka blokir beserta pelacakan status.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Rate-limit 30 menit untuk mencegah penyalahgunaan.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Persetujuan admin otomatis mencabut karantina dan menambahkan ke whitelist.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Pelacakan sesi aktif dengan heartbeat aktivitas yang di-throttle (45 detik).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Arsitektur &amp; Integrasi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Auto-discovery: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PasakServiceProvider</a:t>
            </a:r>
            <a:r>
              <a:rPr lang="en-US" sz="1700" dirty="0">
                <a:solidFill>
                  <a:srgbClr val="1E293B"/>
                </a:solidFill>
              </a:rPr>
              <a:t> + Facade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Pasak</a:t>
            </a:r>
            <a:r>
              <a:rPr lang="en-US" sz="1700" dirty="0">
                <a:solidFill>
                  <a:srgbClr val="1E293B"/>
                </a:solidFill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Trait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HasSecurityRelations</a:t>
            </a:r>
            <a:r>
              <a:rPr lang="en-US" sz="1700" dirty="0">
                <a:solidFill>
                  <a:srgbClr val="1E293B"/>
                </a:solidFill>
              </a:rPr>
              <a:t> pada model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User</a:t>
            </a:r>
            <a:r>
              <a:rPr lang="en-US" sz="1700" dirty="0">
                <a:solidFill>
                  <a:srgbClr val="1E293B"/>
                </a:solidFill>
              </a:rPr>
              <a:t> host.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Middleware teraliasing: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security.block</a:t>
            </a:r>
            <a:r>
              <a:rPr lang="en-US" sz="1700" dirty="0">
                <a:solidFill>
                  <a:srgbClr val="1E293B"/>
                </a:solidFill>
              </a:rPr>
              <a:t>,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security.detect</a:t>
            </a:r>
            <a:r>
              <a:rPr lang="en-US" sz="1700" dirty="0">
                <a:solidFill>
                  <a:srgbClr val="1E293B"/>
                </a:solidFill>
              </a:rPr>
              <a:t>,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security.admin</a:t>
            </a:r>
            <a:r>
              <a:rPr lang="en-US" sz="1700" dirty="0">
                <a:solidFill>
                  <a:srgbClr val="1E293B"/>
                </a:solidFill>
              </a:rPr>
              <a:t>,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security.activity</a:t>
            </a:r>
            <a:r>
              <a:rPr lang="en-US" sz="1700" dirty="0">
                <a:solidFill>
                  <a:srgbClr val="1E293B"/>
                </a:solidFill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Gate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manage-pasak</a:t>
            </a:r>
            <a:r>
              <a:rPr lang="en-US" sz="1700" dirty="0">
                <a:solidFill>
                  <a:srgbClr val="1E293B"/>
                </a:solidFill>
              </a:rPr>
              <a:t> untuk otorisasi admin.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Model &amp; nama tabel dinamis via config — tidak ada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User</a:t>
            </a:r>
            <a:r>
              <a:rPr lang="en-US" sz="1700" dirty="0">
                <a:solidFill>
                  <a:srgbClr val="1E293B"/>
                </a:solidFill>
              </a:rPr>
              <a:t> atau tabel yang di-hardcode.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Zero-touch opsional: PASAK_AUTO_REGISTER_MIDDLEWARE=true.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Headless REST API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Publik: submit &amp; cek status tiket banding.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Pengguna terautentikasi: menyimpan IP saat ini sebagai IP terpercaya.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Admin (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auth</a:t>
            </a:r>
            <a:r>
              <a:rPr lang="en-US" sz="1700" dirty="0">
                <a:solidFill>
                  <a:srgbClr val="1E293B"/>
                </a:solidFill>
              </a:rPr>
              <a:t> +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security.admin</a:t>
            </a:r>
            <a:r>
              <a:rPr lang="en-US" sz="1700" dirty="0">
                <a:solidFill>
                  <a:srgbClr val="1E293B"/>
                </a:solidFill>
              </a:rPr>
              <a:t>): logs, blocked-ips, server audit, sessions, tickets.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Envelope JSON konsisten dengan status HTTP yang tepat.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CLI Artisan &amp; Automation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pasak:install</a:t>
            </a:r>
            <a:r>
              <a:rPr lang="en-US" sz="1700" dirty="0">
                <a:solidFill>
                  <a:srgbClr val="1E293B"/>
                </a:solidFill>
              </a:rPr>
              <a:t> — publikasi aset + hardening interaktif.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pasak:scan-logs</a:t>
            </a:r>
            <a:r>
              <a:rPr lang="en-US" sz="1700" dirty="0">
                <a:solidFill>
                  <a:srgbClr val="1E293B"/>
                </a:solidFill>
              </a:rPr>
              <a:t> — pindai log akses dan auto-block.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pasak:baseline</a:t>
            </a:r>
            <a:r>
              <a:rPr lang="en-US" sz="1700" dirty="0">
                <a:solidFill>
                  <a:srgbClr val="1E293B"/>
                </a:solidFill>
              </a:rPr>
              <a:t> — audit, buat, atau hapus baseline SHA-256.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pasak:unblock-ip</a:t>
            </a:r>
            <a:r>
              <a:rPr lang="en-US" sz="1700" dirty="0">
                <a:solidFill>
                  <a:srgbClr val="1E293B"/>
                </a:solidFill>
              </a:rPr>
              <a:t> — cabut blokir darurat.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pasak:prune-logs</a:t>
            </a:r>
            <a:r>
              <a:rPr lang="en-US" sz="1700" dirty="0">
                <a:solidFill>
                  <a:srgbClr val="1E293B"/>
                </a:solidFill>
              </a:rPr>
              <a:t> — bersihkan log kedaluwarsa (default 90 hari).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pasak:purge-injected-data</a:t>
            </a:r>
            <a:r>
              <a:rPr lang="en-US" sz="1700" dirty="0">
                <a:solidFill>
                  <a:srgbClr val="1E293B"/>
                </a:solidFill>
              </a:rPr>
              <a:t> — bersihkan residu payload pentest dari database.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Scheduler: prune log, heartbeat, dan pemindaian log harian.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Web Server Hardening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Nginx: dual rate-limit zone, eksekusi PHP hanya lewat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/index.php</a:t>
            </a:r>
            <a:r>
              <a:rPr lang="en-US" sz="1700" dirty="0">
                <a:solidFill>
                  <a:srgbClr val="1E293B"/>
                </a:solidFill>
              </a:rPr>
              <a:t>, sandbox storage, blokir ekstensi ganda.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Apache/LiteSpeed: proteksi dotfile, blokir ekstensi ganda, kunci berkas backup/log, matikan directory indexing.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Publikasi template: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vendor:publish --tag=pasak-nginx</a:t>
            </a:r>
            <a:r>
              <a:rPr lang="en-US" sz="1700" dirty="0">
                <a:solidFill>
                  <a:srgbClr val="1E293B"/>
                </a:solidFill>
              </a:rPr>
              <a:t> /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pasak-htaccess</a:t>
            </a:r>
            <a:r>
              <a:rPr lang="en-US" sz="1700" dirty="0">
                <a:solidFill>
                  <a:srgbClr val="1E293B"/>
                </a:solidFill>
              </a:rPr>
              <a:t> /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pasak-all</a:t>
            </a:r>
            <a:r>
              <a:rPr lang="en-US" sz="1700" dirty="0">
                <a:solidFill>
                  <a:srgbClr val="1E293B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Instalasi Cepat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composer require robyajo/pasak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php artisan pasak:install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php artisan migrate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Tambahkan trait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HasSecurityRelations</a:t>
            </a:r>
            <a:r>
              <a:rPr lang="en-US" sz="1700" dirty="0">
                <a:solidFill>
                  <a:srgbClr val="1E293B"/>
                </a:solidFill>
              </a:rPr>
              <a:t> ke model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User</a:t>
            </a:r>
            <a:r>
              <a:rPr lang="en-US" sz="1700" dirty="0">
                <a:solidFill>
                  <a:srgbClr val="1E293B"/>
                </a:solidFill>
              </a:rPr>
              <a:t> dan daftarkan middleware.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Opsional: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PASAK_AUTO_REGISTER_MIDDLEWARE=true</a:t>
            </a:r>
            <a:r>
              <a:rPr lang="en-US" sz="1700" dirty="0">
                <a:solidFill>
                  <a:srgbClr val="1E293B"/>
                </a:solidFill>
              </a:rPr>
              <a:t>.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php artisan pasak:baseline --create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Kualitas &amp; Kompatibilitas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133 tes / 566 assertion (Pest PHP + Orchestra Testbench) — semuanya lulus.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Matriks CI: Laravel 10–13 × PHP 8.2–8.5 (12 kombinasi, semuanya hijau).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ReDoS-safe: setiap regex diuji terhadap payload 100KB+.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Lisensi MIT, tanpa dependensi build frontend.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Roadmap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View default halaman 403 yang dapat dipublikasikan.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Analitik statistik dan dashboard opsional.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Integrasi notifikasi tambahan (Slack/Telegram).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Dokumentasi berbahasa Inggris.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Static analysis (PHPStan/Larastan) di pipeline CI.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Accent"/>
          <p:cNvSpPr/>
          <p:nvPr/>
        </p:nvSpPr>
        <p:spPr>
          <a:xfrm>
            <a:off x="838200" y="3300000"/>
            <a:ext cx="1600200" cy="457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38200" y="3500000"/>
            <a:ext cx="105156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4000" dirty="0" b="1">
                <a:solidFill>
                  <a:srgbClr val="FFFFFF"/>
                </a:solidFill>
              </a:rPr>
              <a:t>Terima Kasih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838200" y="420000"/>
            <a:ext cx="100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/>
            <a:r>
              <a:rPr lang="en-US" sz="3200" dirty="0" b="1">
                <a:solidFill>
                  <a:srgbClr val="0F172A"/>
                </a:solidFill>
              </a:rPr>
              <a:t>Tautan</a:t>
            </a:r>
          </a:p>
        </p:txBody>
      </p:sp>
      <p:sp>
        <p:nvSpPr>
          <p:cNvPr id="4" name="Underline"/>
          <p:cNvSpPr/>
          <p:nvPr/>
        </p:nvSpPr>
        <p:spPr>
          <a:xfrm>
            <a:off x="838200" y="1330000"/>
            <a:ext cx="685800" cy="2743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838200" y="1600200"/>
            <a:ext cx="10515600" cy="49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Repositori: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github.com/robyajo/pasak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Packagist: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packagist.org/packages/robyajo/pasak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Instalasi: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composer require robyajo/pasak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>
                <a:solidFill>
                  <a:srgbClr val="1E293B"/>
                </a:solidFill>
              </a:rPr>
              <a:t>Dokumentasi: direktori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documents/</a:t>
            </a:r>
            <a:r>
              <a:rPr lang="en-US" sz="1700" dirty="0">
                <a:solidFill>
                  <a:srgbClr val="1E293B"/>
                </a:solidFill>
              </a:rPr>
              <a:t> (25 bab) + portal </a:t>
            </a:r>
            <a:r>
              <a:rPr lang="en-US" sz="1600" dirty="0">
                <a:solidFill>
                  <a:srgbClr val="0EA5E9"/>
                </a:solidFill>
                <a:latin typeface="Consolas"/>
                <a:cs typeface="Consolas"/>
              </a:rPr>
              <a:t>documents/index.html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lwark Theme">
  <a:themeElements>
    <a:clrScheme name="Bulwark">
      <a:dk1>
        <a:sysClr val="windowText" lastClr="000000"/>
      </a:dk1>
      <a:lt1>
        <a:sysClr val="window" lastClr="FFFFFF"/>
      </a:lt1>
      <a:dk2>
        <a:srgbClr val="0F172A"/>
      </a:dk2>
      <a:lt2>
        <a:srgbClr val="F8FAFC"/>
      </a:lt2>
      <a:accent1>
        <a:srgbClr val="06B6D4"/>
      </a:accent1>
      <a:accent2>
        <a:srgbClr val="3B82F6"/>
      </a:accent2>
      <a:accent3>
        <a:srgbClr val="22C55E"/>
      </a:accent3>
      <a:accent4>
        <a:srgbClr val="F59E0B"/>
      </a:accent4>
      <a:accent5>
        <a:srgbClr val="EF4444"/>
      </a:accent5>
      <a:accent6>
        <a:srgbClr val="8B5CF6"/>
      </a:accent6>
      <a:hlink>
        <a:srgbClr val="3B82F6"/>
      </a:hlink>
      <a:folHlink>
        <a:srgbClr val="8B5CF6"/>
      </a:folHlink>
    </a:clrScheme>
    <a:fontScheme name="Bulwark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Bulwark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Company>robyajo</Company>
  <Slides>19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Pasak (Bulwark)</dc:title>
  <dc:subject>WAF &amp; Threat Engine Headless untuk Laravel</dc:subject>
  <dc:creator>Roby</dc:creator>
  <cp:lastModifiedBy>Roby</cp:lastModifiedBy>
  <dcterms:created xsi:type="dcterms:W3CDTF">2026-10-02T00:00:00Z</dcterms:created>
  <dcterms:modified xsi:type="dcterms:W3CDTF">2026-10-02T00:00:00Z</dcterms:modified>
</cp:coreProperties>
</file>